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EA8DCFC-E56D-445D-A04A-928F0AA99667}" type="datetimeFigureOut">
              <a:rPr lang="fa-IR" smtClean="0"/>
              <a:t>09/19/1442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3F198F9-AF1D-4E8B-AB7A-076994146E2E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10و 11</a:t>
            </a:r>
            <a:br>
              <a:rPr lang="fa-IR" dirty="0" smtClean="0"/>
            </a:br>
            <a:r>
              <a:rPr lang="fa-IR" dirty="0" smtClean="0"/>
              <a:t>انگیزش و هیجان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25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تاریخچه:</a:t>
            </a:r>
          </a:p>
          <a:p>
            <a:endParaRPr lang="fa-IR" dirty="0"/>
          </a:p>
          <a:p>
            <a:pPr marL="68580" indent="0" algn="ctr">
              <a:buNone/>
            </a:pPr>
            <a:r>
              <a:rPr lang="fa-IR" dirty="0" smtClean="0">
                <a:solidFill>
                  <a:srgbClr val="FF0000"/>
                </a:solidFill>
              </a:rPr>
              <a:t>نظریه جیمز- </a:t>
            </a:r>
            <a:r>
              <a:rPr lang="fa-IR" dirty="0" err="1" smtClean="0">
                <a:solidFill>
                  <a:srgbClr val="FF0000"/>
                </a:solidFill>
              </a:rPr>
              <a:t>لانگه</a:t>
            </a:r>
            <a:r>
              <a:rPr lang="fa-IR" dirty="0" smtClean="0">
                <a:solidFill>
                  <a:srgbClr val="FF0000"/>
                </a:solidFill>
              </a:rPr>
              <a:t>(1950-1890)</a:t>
            </a:r>
          </a:p>
          <a:p>
            <a:pPr marL="68580" indent="0" algn="ctr">
              <a:buNone/>
            </a:pPr>
            <a:endParaRPr lang="fa-IR" dirty="0" smtClean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fa-IR" dirty="0" smtClean="0">
                <a:solidFill>
                  <a:srgbClr val="FF0000"/>
                </a:solidFill>
              </a:rPr>
              <a:t>محرک          </a:t>
            </a:r>
            <a:r>
              <a:rPr lang="fa-IR" dirty="0" err="1" smtClean="0">
                <a:solidFill>
                  <a:srgbClr val="FF0000"/>
                </a:solidFill>
              </a:rPr>
              <a:t>انگیختگی</a:t>
            </a:r>
            <a:r>
              <a:rPr lang="fa-IR" dirty="0" smtClean="0">
                <a:solidFill>
                  <a:srgbClr val="FF0000"/>
                </a:solidFill>
              </a:rPr>
              <a:t> فیزیولوژیکی برای یک هیجان</a:t>
            </a:r>
          </a:p>
          <a:p>
            <a:pPr marL="68580" indent="0" algn="ctr">
              <a:buNone/>
            </a:pPr>
            <a:endParaRPr lang="fa-IR" dirty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fa-IR" dirty="0" smtClean="0">
                <a:solidFill>
                  <a:srgbClr val="FF0000"/>
                </a:solidFill>
              </a:rPr>
              <a:t>        خاص           تجربه ذهنی هیجان </a:t>
            </a:r>
            <a:endParaRPr lang="fa-IR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012160" y="436510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535" y="5229200"/>
            <a:ext cx="804863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628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تاریخچه:</a:t>
            </a:r>
          </a:p>
          <a:p>
            <a:endParaRPr lang="fa-IR" dirty="0" smtClean="0"/>
          </a:p>
          <a:p>
            <a:pPr marL="68580" indent="0" algn="ctr">
              <a:buNone/>
            </a:pPr>
            <a:r>
              <a:rPr lang="fa-IR" dirty="0"/>
              <a:t> </a:t>
            </a:r>
            <a:r>
              <a:rPr lang="fa-IR" dirty="0" smtClean="0">
                <a:solidFill>
                  <a:srgbClr val="FF0000"/>
                </a:solidFill>
              </a:rPr>
              <a:t>فرضیه </a:t>
            </a:r>
            <a:r>
              <a:rPr lang="fa-IR" dirty="0" err="1" smtClean="0">
                <a:solidFill>
                  <a:srgbClr val="FF0000"/>
                </a:solidFill>
              </a:rPr>
              <a:t>پسخوراند</a:t>
            </a:r>
            <a:r>
              <a:rPr lang="fa-IR" dirty="0" smtClean="0">
                <a:solidFill>
                  <a:srgbClr val="FF0000"/>
                </a:solidFill>
              </a:rPr>
              <a:t> چهره ای (تامپکینز-1962)</a:t>
            </a:r>
          </a:p>
          <a:p>
            <a:pPr marL="68580" indent="0" algn="ctr">
              <a:buNone/>
            </a:pPr>
            <a:endParaRPr lang="fa-IR" dirty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fa-IR" dirty="0" smtClean="0">
                <a:solidFill>
                  <a:srgbClr val="FF0000"/>
                </a:solidFill>
              </a:rPr>
              <a:t>حالت چهره به تجربه ذهنی هیجان می انجامد.</a:t>
            </a: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8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انگیزش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تقویت کننده های اولیه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تقویت کننده های ثانویه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تعادل حیاتی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70966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انگیزش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پاداش و انگیزش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انگیزش ناشی از مشوق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err="1" smtClean="0"/>
              <a:t>تاثیرپذیری</a:t>
            </a:r>
            <a:r>
              <a:rPr lang="fa-IR" dirty="0" smtClean="0"/>
              <a:t>: لذت یا عدم لذت آگاهانه تجربه شده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49649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انگیزش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اعتیاد به دارو</a:t>
            </a:r>
          </a:p>
          <a:p>
            <a:pPr marL="68580" indent="0">
              <a:buNone/>
            </a:pP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تعریف اعتیاد</a:t>
            </a:r>
          </a:p>
          <a:p>
            <a:pPr>
              <a:buFontTx/>
              <a:buChar char="-"/>
            </a:pPr>
            <a:r>
              <a:rPr lang="fa-IR" dirty="0" smtClean="0"/>
              <a:t>تحمل</a:t>
            </a:r>
          </a:p>
          <a:p>
            <a:pPr>
              <a:buFontTx/>
              <a:buChar char="-"/>
            </a:pPr>
            <a:r>
              <a:rPr lang="fa-IR" dirty="0" smtClean="0"/>
              <a:t>ترک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27780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انگیزش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اختلالات خوردن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fa-IR" dirty="0" err="1" smtClean="0"/>
              <a:t>بولیمیا</a:t>
            </a:r>
            <a:endParaRPr lang="fa-IR" dirty="0" smtClean="0"/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r>
              <a:rPr lang="fa-IR" dirty="0" err="1" smtClean="0"/>
              <a:t>آنورکسیا</a:t>
            </a:r>
            <a:r>
              <a:rPr lang="fa-IR" dirty="0" smtClean="0"/>
              <a:t> </a:t>
            </a:r>
            <a:r>
              <a:rPr lang="fa-IR" dirty="0" err="1" smtClean="0"/>
              <a:t>نوروزا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93296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انگیزش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جنسیت و میل جنسی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هویت جنسی</a:t>
            </a:r>
          </a:p>
          <a:p>
            <a:pPr>
              <a:buFontTx/>
              <a:buChar char="-"/>
            </a:pPr>
            <a:r>
              <a:rPr lang="fa-IR" dirty="0" smtClean="0"/>
              <a:t>تمایلات جنسی</a:t>
            </a:r>
          </a:p>
          <a:p>
            <a:pPr>
              <a:buFontTx/>
              <a:buChar char="-"/>
            </a:pPr>
            <a:r>
              <a:rPr lang="fa-IR" dirty="0" smtClean="0"/>
              <a:t>تغییرات هورمون</a:t>
            </a:r>
          </a:p>
          <a:p>
            <a:pPr>
              <a:buFontTx/>
              <a:buChar char="-"/>
            </a:pPr>
            <a:r>
              <a:rPr lang="fa-IR" dirty="0" smtClean="0"/>
              <a:t>گرایش جنسی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67694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اجزا هیجان: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ارزیابی شناختی</a:t>
            </a:r>
          </a:p>
          <a:p>
            <a:pPr>
              <a:buFontTx/>
              <a:buChar char="-"/>
            </a:pPr>
            <a:r>
              <a:rPr lang="fa-IR" dirty="0" smtClean="0"/>
              <a:t>تجربه ذهنی</a:t>
            </a:r>
          </a:p>
          <a:p>
            <a:pPr>
              <a:buFontTx/>
              <a:buChar char="-"/>
            </a:pPr>
            <a:r>
              <a:rPr lang="fa-IR" dirty="0" smtClean="0"/>
              <a:t>فکر و تمایلات عملی</a:t>
            </a:r>
          </a:p>
          <a:p>
            <a:pPr>
              <a:buFontTx/>
              <a:buChar char="-"/>
            </a:pPr>
            <a:r>
              <a:rPr lang="fa-IR" dirty="0" smtClean="0"/>
              <a:t>واکنش های سلسله اعصاب خودکار</a:t>
            </a:r>
          </a:p>
          <a:p>
            <a:pPr>
              <a:buFontTx/>
              <a:buChar char="-"/>
            </a:pPr>
            <a:r>
              <a:rPr lang="fa-IR" dirty="0" smtClean="0"/>
              <a:t>حالت چهره</a:t>
            </a:r>
          </a:p>
          <a:p>
            <a:pPr>
              <a:buFontTx/>
              <a:buChar char="-"/>
            </a:pPr>
            <a:r>
              <a:rPr lang="fa-IR" dirty="0" smtClean="0"/>
              <a:t>پاسخ به هیجان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69089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ارزیابی شناختی و هیجان</a:t>
            </a:r>
          </a:p>
          <a:p>
            <a:pPr marL="68580" indent="0" algn="just">
              <a:buNone/>
            </a:pP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وقتی موقعیتی با اهداف و خواست ما هماهنگ باشد می تواند در ما ایجاد هیجان کند. این فرایند تعبیر را ارزیابی شناختی می نامند.</a:t>
            </a:r>
          </a:p>
          <a:p>
            <a:pPr algn="just">
              <a:buFontTx/>
              <a:buChar char="-"/>
            </a:pPr>
            <a:endParaRPr lang="fa-IR" dirty="0"/>
          </a:p>
          <a:p>
            <a:pPr algn="just">
              <a:buFontTx/>
              <a:buChar char="-"/>
            </a:pPr>
            <a:r>
              <a:rPr lang="fa-IR" dirty="0" smtClean="0"/>
              <a:t>ارزیابی شناختی نشان دهنده تاثیر محیط بر ما است.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42083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هیجان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تاریخچه:</a:t>
            </a:r>
          </a:p>
          <a:p>
            <a:pPr lvl="1" algn="ctr">
              <a:buFontTx/>
              <a:buChar char="-"/>
            </a:pPr>
            <a:r>
              <a:rPr lang="fa-IR" dirty="0" smtClean="0">
                <a:solidFill>
                  <a:srgbClr val="FF0000"/>
                </a:solidFill>
              </a:rPr>
              <a:t>نظریه 2 عاملی هیجانی(رویکرد ساختار شناختی هیجانات)</a:t>
            </a:r>
          </a:p>
          <a:p>
            <a:pPr>
              <a:buFontTx/>
              <a:buChar char="-"/>
            </a:pPr>
            <a:r>
              <a:rPr lang="fa-IR" dirty="0" smtClean="0">
                <a:solidFill>
                  <a:schemeClr val="tx1"/>
                </a:solidFill>
              </a:rPr>
              <a:t>توسط </a:t>
            </a:r>
            <a:r>
              <a:rPr lang="fa-IR" dirty="0" err="1" smtClean="0">
                <a:solidFill>
                  <a:schemeClr val="tx1"/>
                </a:solidFill>
              </a:rPr>
              <a:t>شاختر</a:t>
            </a:r>
            <a:r>
              <a:rPr lang="fa-IR" dirty="0" smtClean="0">
                <a:solidFill>
                  <a:schemeClr val="tx1"/>
                </a:solidFill>
              </a:rPr>
              <a:t> و </a:t>
            </a:r>
            <a:r>
              <a:rPr lang="fa-IR" dirty="0" err="1" smtClean="0">
                <a:solidFill>
                  <a:schemeClr val="tx1"/>
                </a:solidFill>
              </a:rPr>
              <a:t>سینگر</a:t>
            </a:r>
            <a:endParaRPr lang="fa-IR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fa-IR" dirty="0" smtClean="0">
                <a:solidFill>
                  <a:schemeClr val="tx1"/>
                </a:solidFill>
              </a:rPr>
              <a:t>هیجان ترکیبی از 2 عامل </a:t>
            </a:r>
          </a:p>
          <a:p>
            <a:pPr algn="ctr">
              <a:buFontTx/>
              <a:buChar char="-"/>
            </a:pPr>
            <a:r>
              <a:rPr lang="fa-IR" dirty="0" smtClean="0">
                <a:solidFill>
                  <a:schemeClr val="tx1"/>
                </a:solidFill>
              </a:rPr>
              <a:t>حالت اولیه </a:t>
            </a:r>
            <a:r>
              <a:rPr lang="fa-IR" dirty="0" err="1" smtClean="0">
                <a:solidFill>
                  <a:schemeClr val="tx1"/>
                </a:solidFill>
              </a:rPr>
              <a:t>انگیختگی</a:t>
            </a:r>
            <a:r>
              <a:rPr lang="fa-IR" dirty="0" smtClean="0">
                <a:solidFill>
                  <a:schemeClr val="tx1"/>
                </a:solidFill>
              </a:rPr>
              <a:t> توجیه نشده+ یک توضیح یا ارزیابی شناختی برای این </a:t>
            </a:r>
            <a:r>
              <a:rPr lang="fa-IR" dirty="0" err="1" smtClean="0">
                <a:solidFill>
                  <a:schemeClr val="tx1"/>
                </a:solidFill>
              </a:rPr>
              <a:t>انگیختگی</a:t>
            </a:r>
            <a:endParaRPr lang="fa-IR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fa-IR" dirty="0" smtClean="0">
                <a:solidFill>
                  <a:schemeClr val="tx1"/>
                </a:solidFill>
              </a:rPr>
              <a:t>به عنوان مثال احساس دلواپسی بدون دلیل</a:t>
            </a: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48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118</TotalTime>
  <Words>202</Words>
  <Application>Microsoft Office PowerPoint</Application>
  <PresentationFormat>On-screen Show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فصل 10و 11 انگیزش و هیجان</vt:lpstr>
      <vt:lpstr>انگیزش</vt:lpstr>
      <vt:lpstr>انگیزش</vt:lpstr>
      <vt:lpstr>انگیزش</vt:lpstr>
      <vt:lpstr>انگیزش</vt:lpstr>
      <vt:lpstr>انگیزش</vt:lpstr>
      <vt:lpstr>هیجان</vt:lpstr>
      <vt:lpstr>هیجان</vt:lpstr>
      <vt:lpstr>هیجان</vt:lpstr>
      <vt:lpstr>هیجان</vt:lpstr>
      <vt:lpstr>هیجان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10 انگیزش</dc:title>
  <dc:creator>MRT Pack 30 DVDs</dc:creator>
  <cp:lastModifiedBy>MRT Pack 30 DVDs</cp:lastModifiedBy>
  <cp:revision>13</cp:revision>
  <dcterms:created xsi:type="dcterms:W3CDTF">2021-04-30T14:52:27Z</dcterms:created>
  <dcterms:modified xsi:type="dcterms:W3CDTF">2021-04-30T16:50:39Z</dcterms:modified>
</cp:coreProperties>
</file>